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0" r:id="rId1"/>
  </p:sldMasterIdLst>
  <p:notesMasterIdLst>
    <p:notesMasterId r:id="rId18"/>
  </p:notesMasterIdLst>
  <p:handoutMasterIdLst>
    <p:handoutMasterId r:id="rId19"/>
  </p:handoutMasterIdLst>
  <p:sldIdLst>
    <p:sldId id="360" r:id="rId2"/>
    <p:sldId id="403" r:id="rId3"/>
    <p:sldId id="404" r:id="rId4"/>
    <p:sldId id="405" r:id="rId5"/>
    <p:sldId id="406" r:id="rId6"/>
    <p:sldId id="1057" r:id="rId7"/>
    <p:sldId id="1058" r:id="rId8"/>
    <p:sldId id="1059" r:id="rId9"/>
    <p:sldId id="1060" r:id="rId10"/>
    <p:sldId id="1061" r:id="rId11"/>
    <p:sldId id="1062" r:id="rId12"/>
    <p:sldId id="1063" r:id="rId13"/>
    <p:sldId id="409" r:id="rId14"/>
    <p:sldId id="1064" r:id="rId15"/>
    <p:sldId id="1065" r:id="rId16"/>
    <p:sldId id="1066" r:id="rId17"/>
  </p:sldIdLst>
  <p:sldSz cx="9144000" cy="6858000" type="letter"/>
  <p:notesSz cx="6997700" cy="9194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BBA03"/>
    <a:srgbClr val="EFE683"/>
    <a:srgbClr val="BCB667"/>
    <a:srgbClr val="55FC02"/>
    <a:srgbClr val="0332B7"/>
    <a:srgbClr val="000000"/>
    <a:srgbClr val="FF6666"/>
    <a:srgbClr val="CC3333"/>
    <a:srgbClr val="CC9966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1"/>
    <p:restoredTop sz="91713" autoAdjust="0"/>
  </p:normalViewPr>
  <p:slideViewPr>
    <p:cSldViewPr>
      <p:cViewPr>
        <p:scale>
          <a:sx n="142" d="100"/>
          <a:sy n="142" d="100"/>
        </p:scale>
        <p:origin x="648" y="-10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-1722" y="-21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4A945B-1677-F84B-A524-CAF250E531E8}" type="doc">
      <dgm:prSet loTypeId="urn:microsoft.com/office/officeart/2005/8/layout/process2" loCatId="" qsTypeId="urn:microsoft.com/office/officeart/2005/8/quickstyle/simple4" qsCatId="simple" csTypeId="urn:microsoft.com/office/officeart/2005/8/colors/colorful2" csCatId="colorful" phldr="1"/>
      <dgm:spPr/>
    </dgm:pt>
    <dgm:pt modelId="{EABD4768-65A1-F849-9868-7732A0211490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CS88</a:t>
          </a:r>
        </a:p>
      </dgm:t>
    </dgm:pt>
    <dgm:pt modelId="{3109DAFC-04B4-7B4E-9E07-F40B65793ACB}" type="parTrans" cxnId="{DEEF70B7-C91D-0542-B79A-FB104258DEBF}">
      <dgm:prSet/>
      <dgm:spPr/>
      <dgm:t>
        <a:bodyPr/>
        <a:lstStyle/>
        <a:p>
          <a:endParaRPr lang="en-US"/>
        </a:p>
      </dgm:t>
    </dgm:pt>
    <dgm:pt modelId="{DFAE0489-DA04-0D40-8E08-8174B6560E3D}" type="sibTrans" cxnId="{DEEF70B7-C91D-0542-B79A-FB104258DEBF}">
      <dgm:prSet/>
      <dgm:spPr/>
      <dgm:t>
        <a:bodyPr/>
        <a:lstStyle/>
        <a:p>
          <a:endParaRPr lang="en-US"/>
        </a:p>
      </dgm:t>
    </dgm:pt>
    <dgm:pt modelId="{B8B09834-7B77-3A43-9873-E4269E643E4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CS61B</a:t>
          </a:r>
        </a:p>
      </dgm:t>
    </dgm:pt>
    <dgm:pt modelId="{5F4A5AF0-FB71-344A-B2B2-E3DCEF4D0270}" type="parTrans" cxnId="{9CAB43D4-A50D-AF48-9ECD-FEECD3A20E50}">
      <dgm:prSet/>
      <dgm:spPr/>
      <dgm:t>
        <a:bodyPr/>
        <a:lstStyle/>
        <a:p>
          <a:endParaRPr lang="en-US"/>
        </a:p>
      </dgm:t>
    </dgm:pt>
    <dgm:pt modelId="{C15230C8-9917-DE47-A880-D41C935DA977}" type="sibTrans" cxnId="{9CAB43D4-A50D-AF48-9ECD-FEECD3A20E50}">
      <dgm:prSet/>
      <dgm:spPr>
        <a:gradFill rotWithShape="0">
          <a:gsLst>
            <a:gs pos="0">
              <a:schemeClr val="accent5">
                <a:lumMod val="90000"/>
              </a:schemeClr>
            </a:gs>
            <a:gs pos="100000">
              <a:srgbClr val="00B0F0"/>
            </a:gs>
          </a:gsLst>
        </a:gradFill>
      </dgm:spPr>
      <dgm:t>
        <a:bodyPr/>
        <a:lstStyle/>
        <a:p>
          <a:endParaRPr lang="en-US"/>
        </a:p>
      </dgm:t>
    </dgm:pt>
    <dgm:pt modelId="{FA4B4DAD-8168-2D43-A16D-4219C38DB9C5}">
      <dgm:prSet phldrT="[Text]"/>
      <dgm:spPr>
        <a:solidFill>
          <a:srgbClr val="FBBA03"/>
        </a:solidFill>
      </dgm:spPr>
      <dgm:t>
        <a:bodyPr/>
        <a:lstStyle/>
        <a:p>
          <a:r>
            <a:rPr lang="en-US" dirty="0">
              <a:latin typeface="Vagrounded"/>
              <a:cs typeface="Vagrounded"/>
            </a:rPr>
            <a:t>CS61C</a:t>
          </a:r>
        </a:p>
      </dgm:t>
    </dgm:pt>
    <dgm:pt modelId="{350E1BCF-215F-F74E-9137-DE92F3294C66}" type="parTrans" cxnId="{DC4E7606-6854-D14B-B2D6-8D97812571E6}">
      <dgm:prSet/>
      <dgm:spPr/>
      <dgm:t>
        <a:bodyPr/>
        <a:lstStyle/>
        <a:p>
          <a:endParaRPr lang="en-US"/>
        </a:p>
      </dgm:t>
    </dgm:pt>
    <dgm:pt modelId="{6885B6DA-7044-3741-9AED-9DDECC2AD29D}" type="sibTrans" cxnId="{DC4E7606-6854-D14B-B2D6-8D97812571E6}">
      <dgm:prSet/>
      <dgm:spPr/>
      <dgm:t>
        <a:bodyPr/>
        <a:lstStyle/>
        <a:p>
          <a:endParaRPr lang="en-US"/>
        </a:p>
      </dgm:t>
    </dgm:pt>
    <dgm:pt modelId="{6EDA782A-A6DB-F34B-9343-81F05000B397}" type="pres">
      <dgm:prSet presAssocID="{C04A945B-1677-F84B-A524-CAF250E531E8}" presName="linearFlow" presStyleCnt="0">
        <dgm:presLayoutVars>
          <dgm:resizeHandles val="exact"/>
        </dgm:presLayoutVars>
      </dgm:prSet>
      <dgm:spPr/>
    </dgm:pt>
    <dgm:pt modelId="{4B0177EF-A375-5E4B-A762-3A3CEFFCCAD0}" type="pres">
      <dgm:prSet presAssocID="{EABD4768-65A1-F849-9868-7732A0211490}" presName="node" presStyleLbl="node1" presStyleIdx="0" presStyleCnt="3">
        <dgm:presLayoutVars>
          <dgm:bulletEnabled val="1"/>
        </dgm:presLayoutVars>
      </dgm:prSet>
      <dgm:spPr/>
    </dgm:pt>
    <dgm:pt modelId="{74C35E8A-7C40-F141-897F-163933972E6B}" type="pres">
      <dgm:prSet presAssocID="{DFAE0489-DA04-0D40-8E08-8174B6560E3D}" presName="sibTrans" presStyleLbl="sibTrans2D1" presStyleIdx="0" presStyleCnt="2"/>
      <dgm:spPr/>
    </dgm:pt>
    <dgm:pt modelId="{E57B29C4-4AFA-9041-93B4-8ACA474F083F}" type="pres">
      <dgm:prSet presAssocID="{DFAE0489-DA04-0D40-8E08-8174B6560E3D}" presName="connectorText" presStyleLbl="sibTrans2D1" presStyleIdx="0" presStyleCnt="2"/>
      <dgm:spPr/>
    </dgm:pt>
    <dgm:pt modelId="{878E7070-7703-A64A-957B-CA17F9CE48B8}" type="pres">
      <dgm:prSet presAssocID="{B8B09834-7B77-3A43-9873-E4269E643E42}" presName="node" presStyleLbl="node1" presStyleIdx="1" presStyleCnt="3">
        <dgm:presLayoutVars>
          <dgm:bulletEnabled val="1"/>
        </dgm:presLayoutVars>
      </dgm:prSet>
      <dgm:spPr/>
    </dgm:pt>
    <dgm:pt modelId="{CE90D186-DC44-904A-9AD4-B2338CF110FC}" type="pres">
      <dgm:prSet presAssocID="{C15230C8-9917-DE47-A880-D41C935DA977}" presName="sibTrans" presStyleLbl="sibTrans2D1" presStyleIdx="1" presStyleCnt="2"/>
      <dgm:spPr/>
    </dgm:pt>
    <dgm:pt modelId="{5A03E281-2086-8E4E-8369-BEC8E999A679}" type="pres">
      <dgm:prSet presAssocID="{C15230C8-9917-DE47-A880-D41C935DA977}" presName="connectorText" presStyleLbl="sibTrans2D1" presStyleIdx="1" presStyleCnt="2"/>
      <dgm:spPr/>
    </dgm:pt>
    <dgm:pt modelId="{24C5B3A2-E4A1-9D43-ABB5-3F2C1AB1EE3C}" type="pres">
      <dgm:prSet presAssocID="{FA4B4DAD-8168-2D43-A16D-4219C38DB9C5}" presName="node" presStyleLbl="node1" presStyleIdx="2" presStyleCnt="3">
        <dgm:presLayoutVars>
          <dgm:bulletEnabled val="1"/>
        </dgm:presLayoutVars>
      </dgm:prSet>
      <dgm:spPr/>
    </dgm:pt>
  </dgm:ptLst>
  <dgm:cxnLst>
    <dgm:cxn modelId="{CD25C800-85F6-6B49-954F-1072BA0E1EE8}" type="presOf" srcId="{B8B09834-7B77-3A43-9873-E4269E643E42}" destId="{878E7070-7703-A64A-957B-CA17F9CE48B8}" srcOrd="0" destOrd="0" presId="urn:microsoft.com/office/officeart/2005/8/layout/process2"/>
    <dgm:cxn modelId="{DC4E7606-6854-D14B-B2D6-8D97812571E6}" srcId="{C04A945B-1677-F84B-A524-CAF250E531E8}" destId="{FA4B4DAD-8168-2D43-A16D-4219C38DB9C5}" srcOrd="2" destOrd="0" parTransId="{350E1BCF-215F-F74E-9137-DE92F3294C66}" sibTransId="{6885B6DA-7044-3741-9AED-9DDECC2AD29D}"/>
    <dgm:cxn modelId="{A58B0E08-EAE2-2C4B-9717-20132DA631A9}" type="presOf" srcId="{C04A945B-1677-F84B-A524-CAF250E531E8}" destId="{6EDA782A-A6DB-F34B-9343-81F05000B397}" srcOrd="0" destOrd="0" presId="urn:microsoft.com/office/officeart/2005/8/layout/process2"/>
    <dgm:cxn modelId="{5C08B50B-3FFD-1D4D-B738-3713DE378321}" type="presOf" srcId="{C15230C8-9917-DE47-A880-D41C935DA977}" destId="{CE90D186-DC44-904A-9AD4-B2338CF110FC}" srcOrd="0" destOrd="0" presId="urn:microsoft.com/office/officeart/2005/8/layout/process2"/>
    <dgm:cxn modelId="{77733E22-DBD0-8B43-8F26-148EEC366014}" type="presOf" srcId="{EABD4768-65A1-F849-9868-7732A0211490}" destId="{4B0177EF-A375-5E4B-A762-3A3CEFFCCAD0}" srcOrd="0" destOrd="0" presId="urn:microsoft.com/office/officeart/2005/8/layout/process2"/>
    <dgm:cxn modelId="{2BA4DB2A-07BE-6343-BC8F-DD5E9A229CDA}" type="presOf" srcId="{DFAE0489-DA04-0D40-8E08-8174B6560E3D}" destId="{E57B29C4-4AFA-9041-93B4-8ACA474F083F}" srcOrd="1" destOrd="0" presId="urn:microsoft.com/office/officeart/2005/8/layout/process2"/>
    <dgm:cxn modelId="{CA86B03A-70E2-DD4E-9E2F-B758E27CFBB5}" type="presOf" srcId="{C15230C8-9917-DE47-A880-D41C935DA977}" destId="{5A03E281-2086-8E4E-8369-BEC8E999A679}" srcOrd="1" destOrd="0" presId="urn:microsoft.com/office/officeart/2005/8/layout/process2"/>
    <dgm:cxn modelId="{63ED8E4F-852D-8541-8C1D-F38AF4E54176}" type="presOf" srcId="{DFAE0489-DA04-0D40-8E08-8174B6560E3D}" destId="{74C35E8A-7C40-F141-897F-163933972E6B}" srcOrd="0" destOrd="0" presId="urn:microsoft.com/office/officeart/2005/8/layout/process2"/>
    <dgm:cxn modelId="{DEEF70B7-C91D-0542-B79A-FB104258DEBF}" srcId="{C04A945B-1677-F84B-A524-CAF250E531E8}" destId="{EABD4768-65A1-F849-9868-7732A0211490}" srcOrd="0" destOrd="0" parTransId="{3109DAFC-04B4-7B4E-9E07-F40B65793ACB}" sibTransId="{DFAE0489-DA04-0D40-8E08-8174B6560E3D}"/>
    <dgm:cxn modelId="{9CAB43D4-A50D-AF48-9ECD-FEECD3A20E50}" srcId="{C04A945B-1677-F84B-A524-CAF250E531E8}" destId="{B8B09834-7B77-3A43-9873-E4269E643E42}" srcOrd="1" destOrd="0" parTransId="{5F4A5AF0-FB71-344A-B2B2-E3DCEF4D0270}" sibTransId="{C15230C8-9917-DE47-A880-D41C935DA977}"/>
    <dgm:cxn modelId="{28DA1DE1-4E0B-274A-83D5-8011344D7EFD}" type="presOf" srcId="{FA4B4DAD-8168-2D43-A16D-4219C38DB9C5}" destId="{24C5B3A2-E4A1-9D43-ABB5-3F2C1AB1EE3C}" srcOrd="0" destOrd="0" presId="urn:microsoft.com/office/officeart/2005/8/layout/process2"/>
    <dgm:cxn modelId="{E3AFEB10-0516-024D-8300-61DA7A178094}" type="presParOf" srcId="{6EDA782A-A6DB-F34B-9343-81F05000B397}" destId="{4B0177EF-A375-5E4B-A762-3A3CEFFCCAD0}" srcOrd="0" destOrd="0" presId="urn:microsoft.com/office/officeart/2005/8/layout/process2"/>
    <dgm:cxn modelId="{2816FC44-436D-8649-ACC0-C9FA51F83C4D}" type="presParOf" srcId="{6EDA782A-A6DB-F34B-9343-81F05000B397}" destId="{74C35E8A-7C40-F141-897F-163933972E6B}" srcOrd="1" destOrd="0" presId="urn:microsoft.com/office/officeart/2005/8/layout/process2"/>
    <dgm:cxn modelId="{48F9F1BB-9459-A14F-81AE-1F4BADCD7ABC}" type="presParOf" srcId="{74C35E8A-7C40-F141-897F-163933972E6B}" destId="{E57B29C4-4AFA-9041-93B4-8ACA474F083F}" srcOrd="0" destOrd="0" presId="urn:microsoft.com/office/officeart/2005/8/layout/process2"/>
    <dgm:cxn modelId="{D23E742E-FA4A-5C44-AF26-D1AF45C38CF0}" type="presParOf" srcId="{6EDA782A-A6DB-F34B-9343-81F05000B397}" destId="{878E7070-7703-A64A-957B-CA17F9CE48B8}" srcOrd="2" destOrd="0" presId="urn:microsoft.com/office/officeart/2005/8/layout/process2"/>
    <dgm:cxn modelId="{459A34EC-2C72-6740-9BC9-770E3D7E1CCA}" type="presParOf" srcId="{6EDA782A-A6DB-F34B-9343-81F05000B397}" destId="{CE90D186-DC44-904A-9AD4-B2338CF110FC}" srcOrd="3" destOrd="0" presId="urn:microsoft.com/office/officeart/2005/8/layout/process2"/>
    <dgm:cxn modelId="{EA5C444A-9805-854E-B2C5-25D1DB2628D6}" type="presParOf" srcId="{CE90D186-DC44-904A-9AD4-B2338CF110FC}" destId="{5A03E281-2086-8E4E-8369-BEC8E999A679}" srcOrd="0" destOrd="0" presId="urn:microsoft.com/office/officeart/2005/8/layout/process2"/>
    <dgm:cxn modelId="{0D70166F-8490-814B-A545-C16147818B1B}" type="presParOf" srcId="{6EDA782A-A6DB-F34B-9343-81F05000B397}" destId="{24C5B3A2-E4A1-9D43-ABB5-3F2C1AB1EE3C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0177EF-A375-5E4B-A762-3A3CEFFCCAD0}">
      <dsp:nvSpPr>
        <dsp:cNvPr id="0" name=""/>
        <dsp:cNvSpPr/>
      </dsp:nvSpPr>
      <dsp:spPr>
        <a:xfrm>
          <a:off x="760259" y="0"/>
          <a:ext cx="2198992" cy="1221662"/>
        </a:xfrm>
        <a:prstGeom prst="roundRect">
          <a:avLst>
            <a:gd name="adj" fmla="val 10000"/>
          </a:avLst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CS88</a:t>
          </a:r>
        </a:p>
      </dsp:txBody>
      <dsp:txXfrm>
        <a:off x="796040" y="35781"/>
        <a:ext cx="2127430" cy="1150100"/>
      </dsp:txXfrm>
    </dsp:sp>
    <dsp:sp modelId="{74C35E8A-7C40-F141-897F-163933972E6B}">
      <dsp:nvSpPr>
        <dsp:cNvPr id="0" name=""/>
        <dsp:cNvSpPr/>
      </dsp:nvSpPr>
      <dsp:spPr>
        <a:xfrm rot="5400000">
          <a:off x="1630694" y="1252204"/>
          <a:ext cx="458123" cy="54974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1694832" y="1298017"/>
        <a:ext cx="329848" cy="320686"/>
      </dsp:txXfrm>
    </dsp:sp>
    <dsp:sp modelId="{878E7070-7703-A64A-957B-CA17F9CE48B8}">
      <dsp:nvSpPr>
        <dsp:cNvPr id="0" name=""/>
        <dsp:cNvSpPr/>
      </dsp:nvSpPr>
      <dsp:spPr>
        <a:xfrm>
          <a:off x="760259" y="1832493"/>
          <a:ext cx="2198992" cy="1221662"/>
        </a:xfrm>
        <a:prstGeom prst="roundRect">
          <a:avLst>
            <a:gd name="adj" fmla="val 10000"/>
          </a:avLst>
        </a:prstGeom>
        <a:solidFill>
          <a:srgbClr val="00B0F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CS61B</a:t>
          </a:r>
        </a:p>
      </dsp:txBody>
      <dsp:txXfrm>
        <a:off x="796040" y="1868274"/>
        <a:ext cx="2127430" cy="1150100"/>
      </dsp:txXfrm>
    </dsp:sp>
    <dsp:sp modelId="{CE90D186-DC44-904A-9AD4-B2338CF110FC}">
      <dsp:nvSpPr>
        <dsp:cNvPr id="0" name=""/>
        <dsp:cNvSpPr/>
      </dsp:nvSpPr>
      <dsp:spPr>
        <a:xfrm rot="5400000">
          <a:off x="1630694" y="3084697"/>
          <a:ext cx="458123" cy="54974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lumMod val="90000"/>
              </a:schemeClr>
            </a:gs>
            <a:gs pos="100000">
              <a:srgbClr val="00B0F0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 rot="-5400000">
        <a:off x="1694832" y="3130510"/>
        <a:ext cx="329848" cy="320686"/>
      </dsp:txXfrm>
    </dsp:sp>
    <dsp:sp modelId="{24C5B3A2-E4A1-9D43-ABB5-3F2C1AB1EE3C}">
      <dsp:nvSpPr>
        <dsp:cNvPr id="0" name=""/>
        <dsp:cNvSpPr/>
      </dsp:nvSpPr>
      <dsp:spPr>
        <a:xfrm>
          <a:off x="760259" y="3664987"/>
          <a:ext cx="2198992" cy="1221662"/>
        </a:xfrm>
        <a:prstGeom prst="roundRect">
          <a:avLst>
            <a:gd name="adj" fmla="val 10000"/>
          </a:avLst>
        </a:prstGeom>
        <a:solidFill>
          <a:srgbClr val="FBBA0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kern="1200" dirty="0">
              <a:latin typeface="Vagrounded"/>
              <a:cs typeface="Vagrounded"/>
            </a:rPr>
            <a:t>CS61C</a:t>
          </a:r>
        </a:p>
      </dsp:txBody>
      <dsp:txXfrm>
        <a:off x="796040" y="3700768"/>
        <a:ext cx="2127430" cy="1150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/>
            </a:lvl1pPr>
          </a:lstStyle>
          <a:p>
            <a:pPr>
              <a:defRPr/>
            </a:pPr>
            <a:fld id="{5D842B50-2395-AF47-9853-6C85347CE9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104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png>
</file>

<file path=ppt/media/image5.tiff>
</file>

<file path=ppt/media/image6.jpeg>
</file>

<file path=ppt/media/image7.pn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23813" y="22225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83038" y="22225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t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23813" y="8763000"/>
            <a:ext cx="3040063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83038" y="8763000"/>
            <a:ext cx="3038475" cy="409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7153" tIns="0" rIns="17153" bIns="0" numCol="1" anchor="b" anchorCtr="0" compatLnSpc="1">
            <a:prstTxWarp prst="textNoShape">
              <a:avLst/>
            </a:prstTxWarp>
          </a:bodyPr>
          <a:lstStyle>
            <a:lvl1pPr algn="r" defTabSz="823913">
              <a:defRPr sz="900" i="1">
                <a:latin typeface="Times New Roman" charset="0"/>
              </a:defRPr>
            </a:lvl1pPr>
          </a:lstStyle>
          <a:p>
            <a:pPr>
              <a:defRPr/>
            </a:pPr>
            <a:fld id="{7DAEA246-AA45-9741-BAF0-58C69264CA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6390" name="Rectangle 6"/>
          <p:cNvSpPr>
            <a:spLocks noChangeArrowheads="1"/>
          </p:cNvSpPr>
          <p:nvPr/>
        </p:nvSpPr>
        <p:spPr bwMode="auto"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8622" tIns="44310" rIns="88622" bIns="44310">
            <a:spAutoFit/>
          </a:bodyPr>
          <a:lstStyle/>
          <a:p>
            <a:pPr algn="ctr" defTabSz="876300">
              <a:lnSpc>
                <a:spcPct val="90000"/>
              </a:lnSpc>
            </a:pPr>
            <a:r>
              <a:rPr lang="en-US" sz="1200"/>
              <a:t>Page </a:t>
            </a:r>
            <a:fld id="{C7046C59-8902-C545-AA0A-0F8828FEF2D6}" type="slidenum">
              <a:rPr lang="en-US" sz="1200"/>
              <a:pPr algn="ctr" defTabSz="876300">
                <a:lnSpc>
                  <a:spcPct val="90000"/>
                </a:lnSpc>
              </a:pPr>
              <a:t>‹#›</a:t>
            </a:fld>
            <a:endParaRPr lang="en-US" sz="1200"/>
          </a:p>
        </p:txBody>
      </p:sp>
      <p:sp>
        <p:nvSpPr>
          <p:cNvPr id="16391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57325" y="882650"/>
            <a:ext cx="4083050" cy="3062288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56" name="Rectangle 8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367213"/>
            <a:ext cx="5130800" cy="413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10" tIns="45740" rIns="92910" bIns="457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86659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lnSpc>
        <a:spcPct val="90000"/>
      </a:lnSpc>
      <a:spcBef>
        <a:spcPct val="4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7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693738" y="12192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" name="Picture 8" descr="front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568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5568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0" y="6381750"/>
            <a:ext cx="1295400" cy="476250"/>
          </a:xfrm>
        </p:spPr>
        <p:txBody>
          <a:bodyPr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/>
              <a:t>2/22/16</a:t>
            </a:r>
            <a:endParaRPr 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sz="quarter" idx="11"/>
          </p:nvPr>
        </p:nvSpPr>
        <p:spPr>
          <a:xfrm>
            <a:off x="3200400" y="6381750"/>
            <a:ext cx="2895600" cy="476250"/>
          </a:xfrm>
        </p:spPr>
        <p:txBody>
          <a:bodyPr/>
          <a:lstStyle>
            <a:lvl1pPr algn="ctr">
              <a:defRPr sz="1400"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077200" y="6381750"/>
            <a:ext cx="1066800" cy="476250"/>
          </a:xfrm>
        </p:spPr>
        <p:txBody>
          <a:bodyPr/>
          <a:lstStyle>
            <a:lvl1pPr>
              <a:defRPr>
                <a:solidFill>
                  <a:srgbClr val="FBBA03"/>
                </a:solidFill>
              </a:defRPr>
            </a:lvl1pPr>
          </a:lstStyle>
          <a:p>
            <a:pPr>
              <a:defRPr/>
            </a:pPr>
            <a:fld id="{05CF57E6-57DB-4E49-BFE1-65C6AAA70004}" type="slidenum">
              <a:rPr lang="en-US"/>
              <a:pPr>
                <a:defRPr/>
              </a:pPr>
              <a:t>‹#›</a:t>
            </a:fld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849389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85FE72-0B9D-1A4F-A842-F00C4E8F7C72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95450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A94121-BA6C-AD43-82C2-DF1F24FE5D9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65557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066800"/>
            <a:ext cx="37338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13FF5-B387-3C46-9528-A4DAEFDDAA2C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97213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82762"/>
            <a:ext cx="4038600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782762"/>
            <a:ext cx="4041775" cy="44656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24DE28-9F3A-8740-A959-B54BC5F7733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002794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48F822-60CA-A14C-842C-369E58A037BB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67083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E41FA0-C480-6843-BD2D-6F0C14B57B49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950360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57950" y="228600"/>
            <a:ext cx="192405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1975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9A5171-0207-EE4C-95BF-097AF0A57BE6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813466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066800"/>
            <a:ext cx="37338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0" y="10668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0" y="3771900"/>
            <a:ext cx="37338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732EAA-4308-6D4B-B317-3B7A4B81A0EA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39166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90600" y="1142999"/>
            <a:ext cx="7391400" cy="3584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665C81-C980-EF45-BF17-2B49AE30DF4D}" type="slidenum">
              <a:rPr lang="en-US"/>
              <a:pPr>
                <a:defRPr/>
              </a:pPr>
              <a:t>‹#›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836898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58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53200"/>
            <a:ext cx="152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>
              <a:defRPr sz="12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454659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0" y="6553200"/>
            <a:ext cx="2895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solidFill>
                  <a:srgbClr val="114FFB"/>
                </a:solidFill>
                <a:latin typeface="Helvetica" charset="0"/>
              </a:defRPr>
            </a:lvl1pPr>
          </a:lstStyle>
          <a:p>
            <a:pPr>
              <a:defRPr/>
            </a:pPr>
            <a:r>
              <a:rPr lang="en-US"/>
              <a:t>UCB CS88 Sp16 L4</a:t>
            </a:r>
            <a:endParaRPr lang="en-US" dirty="0"/>
          </a:p>
        </p:txBody>
      </p:sp>
      <p:sp>
        <p:nvSpPr>
          <p:cNvPr id="454660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55320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rgbClr val="FF99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3D5790EB-F35A-0640-B4F7-A0244B6CFCA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693738" y="914400"/>
            <a:ext cx="7651750" cy="0"/>
          </a:xfrm>
          <a:prstGeom prst="line">
            <a:avLst/>
          </a:prstGeom>
          <a:noFill/>
          <a:ln w="47625" cmpd="thinThick">
            <a:solidFill>
              <a:srgbClr val="FBBA03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032" name="Picture 8" descr="front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23"/>
          <a:stretch>
            <a:fillRect/>
          </a:stretch>
        </p:blipFill>
        <p:spPr bwMode="auto"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2" r:id="rId3"/>
    <p:sldLayoutId id="2147483993" r:id="rId4"/>
    <p:sldLayoutId id="2147483994" r:id="rId5"/>
    <p:sldLayoutId id="2147483995" r:id="rId6"/>
    <p:sldLayoutId id="2147483999" r:id="rId7"/>
    <p:sldLayoutId id="2147484000" r:id="rId8"/>
    <p:sldLayoutId id="2147483997" r:id="rId9"/>
    <p:sldLayoutId id="2147483998" r:id="rId10"/>
  </p:sldLayoutIdLst>
  <p:hf hdr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332B7"/>
          </a:solidFill>
          <a:latin typeface="Arial" charset="0"/>
        </a:defRPr>
      </a:lvl9pPr>
    </p:titleStyle>
    <p:bodyStyle>
      <a:lvl1pPr marL="285750" indent="-2857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2400" b="1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6858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»"/>
        <a:defRPr b="1">
          <a:solidFill>
            <a:schemeClr val="tx1"/>
          </a:solidFill>
          <a:latin typeface="+mn-lt"/>
          <a:ea typeface="ＭＳ Ｐゴシック" charset="-128"/>
        </a:defRPr>
      </a:lvl3pPr>
      <a:lvl4pPr marL="1543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•"/>
        <a:defRPr sz="1400" b="1">
          <a:solidFill>
            <a:schemeClr val="tx1"/>
          </a:solidFill>
          <a:latin typeface="+mn-lt"/>
          <a:ea typeface="ＭＳ Ｐゴシック" charset="-128"/>
        </a:defRPr>
      </a:lvl4pPr>
      <a:lvl5pPr marL="20002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5pPr>
      <a:lvl6pPr marL="24574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6pPr>
      <a:lvl7pPr marL="29146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7pPr>
      <a:lvl8pPr marL="33718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8pPr>
      <a:lvl9pPr marL="3829050" indent="-1714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–"/>
        <a:defRPr sz="1400" b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inst.eecs.berkeley.edu/~cs88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67000" y="1981200"/>
            <a:ext cx="5562600" cy="1600200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#10: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Efficiency</a:t>
            </a: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&amp; Data Structures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438400"/>
            <a:ext cx="2514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Lecturer Michael Ball</a:t>
            </a:r>
          </a:p>
        </p:txBody>
      </p:sp>
      <p:sp>
        <p:nvSpPr>
          <p:cNvPr id="2" name="Rectangle 1"/>
          <p:cNvSpPr/>
          <p:nvPr/>
        </p:nvSpPr>
        <p:spPr>
          <a:xfrm>
            <a:off x="5415696" y="6488668"/>
            <a:ext cx="3728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3"/>
              </a:rPr>
              <a:t>http://inst.eecs.berkeley.edu/~cs88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1556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Nov 12, 2019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793E90B-5FD2-8448-B466-C1AFBD2C5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229571" y="152400"/>
            <a:ext cx="1437391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8077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0"/>
            <a:ext cx="4412456" cy="5410199"/>
          </a:xfrm>
        </p:spPr>
        <p:txBody>
          <a:bodyPr/>
          <a:lstStyle/>
          <a:p>
            <a:r>
              <a:rPr lang="en-US" dirty="0"/>
              <a:t>Input</a:t>
            </a:r>
          </a:p>
          <a:p>
            <a:pPr lvl="1"/>
            <a:r>
              <a:rPr lang="en-US" u="sng" dirty="0"/>
              <a:t>Sorted</a:t>
            </a:r>
            <a:r>
              <a:rPr lang="en-US" dirty="0"/>
              <a:t> list of students L</a:t>
            </a:r>
          </a:p>
          <a:p>
            <a:pPr lvl="1"/>
            <a:r>
              <a:rPr lang="en-US" dirty="0"/>
              <a:t>Find student S</a:t>
            </a:r>
          </a:p>
          <a:p>
            <a:r>
              <a:rPr lang="en-US" dirty="0"/>
              <a:t>Output : same</a:t>
            </a:r>
          </a:p>
          <a:p>
            <a:r>
              <a:rPr lang="en-US" dirty="0" err="1">
                <a:solidFill>
                  <a:schemeClr val="accent5">
                    <a:lumMod val="25000"/>
                  </a:schemeClr>
                </a:solidFill>
              </a:rPr>
              <a:t>Pseudocode</a:t>
            </a:r>
            <a:r>
              <a:rPr lang="en-US" dirty="0"/>
              <a:t> Algorithm</a:t>
            </a:r>
          </a:p>
          <a:p>
            <a:pPr lvl="1"/>
            <a:r>
              <a:rPr lang="en-US" dirty="0"/>
              <a:t>Start in middle</a:t>
            </a:r>
          </a:p>
          <a:p>
            <a:pPr lvl="1"/>
            <a:r>
              <a:rPr lang="en-US" dirty="0"/>
              <a:t>If match, report true</a:t>
            </a:r>
          </a:p>
          <a:p>
            <a:pPr lvl="1"/>
            <a:r>
              <a:rPr lang="en-US" dirty="0"/>
              <a:t>If exhausted, throw away half of L and check again in the middle of remaining part of L</a:t>
            </a:r>
          </a:p>
          <a:p>
            <a:pPr lvl="1"/>
            <a:r>
              <a:rPr lang="en-US" dirty="0"/>
              <a:t>If nobody left, report false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Finding a student (by ID)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48200" y="3152336"/>
            <a:ext cx="4038600" cy="324846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Worst-case running time as function of the size of L?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Constant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Logarithmic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Linear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Quadratic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Exponential</a:t>
            </a:r>
          </a:p>
          <a:p>
            <a:pPr marL="582613" indent="-514350">
              <a:lnSpc>
                <a:spcPct val="90000"/>
              </a:lnSpc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Content Placeholder 6" descr="j017901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/>
        </p:blipFill>
        <p:spPr bwMode="auto">
          <a:xfrm>
            <a:off x="5218044" y="1126128"/>
            <a:ext cx="2884624" cy="1921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24222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2B3E2BA-4141-1642-A63C-79450F91A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Patterns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085883E-1328-614F-A33D-82954513A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number of steps to solve a problem is always the same → Constant time: O(1)</a:t>
            </a:r>
          </a:p>
          <a:p>
            <a:r>
              <a:rPr lang="en-US" dirty="0"/>
              <a:t>If the number of steps increases similarly for each larger input → Linear Time: O(n)</a:t>
            </a:r>
          </a:p>
          <a:p>
            <a:pPr lvl="1"/>
            <a:r>
              <a:rPr lang="en-US" dirty="0"/>
              <a:t> Most commonly: </a:t>
            </a:r>
            <a:r>
              <a:rPr lang="en-US" dirty="0">
                <a:latin typeface="Source Code Pro" panose="020B0509030403020204" pitchFamily="49" charset="77"/>
              </a:rPr>
              <a:t>for each item</a:t>
            </a:r>
            <a:r>
              <a:rPr lang="en-US" dirty="0"/>
              <a:t> </a:t>
            </a:r>
          </a:p>
          <a:p>
            <a:r>
              <a:rPr lang="en-US" dirty="0"/>
              <a:t>If the number of steps increases by some a factor of the input → Quadradic Time: O(n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Most commonly: Nested for Loops</a:t>
            </a:r>
          </a:p>
          <a:p>
            <a:r>
              <a:rPr lang="en-US" dirty="0"/>
              <a:t>Two harder cases:</a:t>
            </a:r>
          </a:p>
          <a:p>
            <a:pPr lvl="1"/>
            <a:r>
              <a:rPr lang="en-US" dirty="0"/>
              <a:t>Logarithmic Time: O(log n)</a:t>
            </a:r>
          </a:p>
          <a:p>
            <a:pPr lvl="2"/>
            <a:r>
              <a:rPr lang="en-US" dirty="0"/>
              <a:t>We can double our input with only one more level of work</a:t>
            </a:r>
          </a:p>
          <a:p>
            <a:pPr lvl="2"/>
            <a:r>
              <a:rPr lang="en-US" dirty="0"/>
              <a:t>Dividing data in “half” (or thirds,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Exponential Time: O(2</a:t>
            </a:r>
            <a:r>
              <a:rPr lang="en-US" baseline="30000" dirty="0"/>
              <a:t>n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For each bigger input we have 2x the amount of work!</a:t>
            </a:r>
          </a:p>
          <a:p>
            <a:pPr lvl="2"/>
            <a:r>
              <a:rPr lang="en-US" dirty="0"/>
              <a:t>Certain forms of Tree Recursion</a:t>
            </a:r>
          </a:p>
          <a:p>
            <a:pPr lvl="2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F74A2-B3C7-0746-968B-A066DB5EC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713FF5-B387-3C46-9528-A4DAEFDDAA2C}" type="slidenum">
              <a:rPr lang="en-US" smtClean="0"/>
              <a:pPr>
                <a:defRPr/>
              </a:pPr>
              <a:t>11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83647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C9DB3-0FF5-154B-8520-1DD53305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Fibonacci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14072-4428-F544-B135-5D3147F07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12</a:t>
            </a:fld>
            <a:endParaRPr lang="en-US" b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4C488F-ADD6-9040-9741-15A75A776974}"/>
              </a:ext>
            </a:extLst>
          </p:cNvPr>
          <p:cNvSpPr txBox="1"/>
          <p:nvPr/>
        </p:nvSpPr>
        <p:spPr>
          <a:xfrm>
            <a:off x="685800" y="1143000"/>
            <a:ext cx="77724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ource Code Pro" panose="020B0509030403020204" pitchFamily="49" charset="77"/>
              </a:rPr>
              <a:t>def </a:t>
            </a:r>
            <a:r>
              <a:rPr lang="en-US" sz="2800" dirty="0" err="1">
                <a:latin typeface="Source Code Pro" panose="020B0509030403020204" pitchFamily="49" charset="77"/>
              </a:rPr>
              <a:t>iter_fib</a:t>
            </a:r>
            <a:r>
              <a:rPr lang="en-US" sz="2800" dirty="0">
                <a:latin typeface="Source Code Pro" panose="020B0509030403020204" pitchFamily="49" charset="77"/>
              </a:rPr>
              <a:t>(n):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x, y = 0, 1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for _ in range(n):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   x, y = y, </a:t>
            </a:r>
            <a:r>
              <a:rPr lang="en-US" sz="2800" dirty="0" err="1">
                <a:latin typeface="Source Code Pro" panose="020B0509030403020204" pitchFamily="49" charset="77"/>
              </a:rPr>
              <a:t>x+y</a:t>
            </a:r>
            <a:endParaRPr lang="en-US" sz="2800" dirty="0">
              <a:latin typeface="Source Code Pro" panose="020B0509030403020204" pitchFamily="49" charset="77"/>
            </a:endParaRPr>
          </a:p>
          <a:p>
            <a:r>
              <a:rPr lang="en-US" sz="2800" dirty="0">
                <a:latin typeface="Source Code Pro" panose="020B0509030403020204" pitchFamily="49" charset="77"/>
              </a:rPr>
              <a:t>    return x</a:t>
            </a:r>
          </a:p>
          <a:p>
            <a:endParaRPr lang="en-US" sz="2800" dirty="0">
              <a:latin typeface="Source Code Pro" panose="020B0509030403020204" pitchFamily="49" charset="77"/>
            </a:endParaRPr>
          </a:p>
          <a:p>
            <a:endParaRPr lang="en-US" sz="2800" dirty="0">
              <a:latin typeface="Source Code Pro" panose="020B0509030403020204" pitchFamily="49" charset="77"/>
            </a:endParaRPr>
          </a:p>
          <a:p>
            <a:r>
              <a:rPr lang="en-US" sz="2800" dirty="0">
                <a:latin typeface="Source Code Pro" panose="020B0509030403020204" pitchFamily="49" charset="77"/>
              </a:rPr>
              <a:t>def fib(n): # Recursive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if n &lt; 2: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   return n</a:t>
            </a:r>
          </a:p>
          <a:p>
            <a:r>
              <a:rPr lang="en-US" sz="2800" dirty="0">
                <a:latin typeface="Source Code Pro" panose="020B0509030403020204" pitchFamily="49" charset="77"/>
              </a:rPr>
              <a:t>    return fib(n - 1) + fib(n - 2)</a:t>
            </a:r>
          </a:p>
        </p:txBody>
      </p:sp>
    </p:spTree>
    <p:extLst>
      <p:ext uri="{BB962C8B-B14F-4D97-AF65-F5344CB8AC3E}">
        <p14:creationId xmlns:p14="http://schemas.microsoft.com/office/powerpoint/2010/main" val="92077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588D-61A6-704F-9B09-7FA01844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Recursion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EB498B-7463-D04B-93B7-25DA7D6FC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066800"/>
            <a:ext cx="4842641" cy="1602828"/>
          </a:xfrm>
        </p:spPr>
        <p:txBody>
          <a:bodyPr/>
          <a:lstStyle/>
          <a:p>
            <a:r>
              <a:rPr lang="en-US" dirty="0"/>
              <a:t>Fib(4) → 9 Calls</a:t>
            </a:r>
          </a:p>
          <a:p>
            <a:r>
              <a:rPr lang="en-US" dirty="0"/>
              <a:t>Fib(5) → 16 Calls</a:t>
            </a:r>
          </a:p>
          <a:p>
            <a:r>
              <a:rPr lang="en-US" dirty="0"/>
              <a:t>Fib(6) → 26 Calls</a:t>
            </a:r>
          </a:p>
          <a:p>
            <a:r>
              <a:rPr lang="en-US" dirty="0"/>
              <a:t>Fib(7) → 43 Calls</a:t>
            </a:r>
          </a:p>
          <a:p>
            <a:r>
              <a:rPr lang="en-US" dirty="0"/>
              <a:t>Fib(20) →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08635-C964-104A-B0BF-9F078A07A7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b="0"/>
          </a:p>
        </p:txBody>
      </p:sp>
      <p:pic>
        <p:nvPicPr>
          <p:cNvPr id="6" name="Picture 5" descr="A picture containing clock&#10;&#10;Description automatically generated">
            <a:extLst>
              <a:ext uri="{FF2B5EF4-FFF2-40B4-BE49-F238E27FC236}">
                <a16:creationId xmlns:a16="http://schemas.microsoft.com/office/drawing/2014/main" id="{7E3B7CE1-A50B-0949-A7AE-EDCA50B9E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31" y="3124637"/>
            <a:ext cx="8278569" cy="295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71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2EC1-1239-614B-A663-6D54734B2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1C52-9166-E547-8761-B8C8C6845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</a:t>
            </a:r>
            <a:r>
              <a:rPr lang="en-US" i="1" dirty="0"/>
              <a:t>algorithmic complexity </a:t>
            </a:r>
            <a:r>
              <a:rPr lang="en-US" dirty="0"/>
              <a:t>helps us know whether something is possible to solve.</a:t>
            </a:r>
          </a:p>
          <a:p>
            <a:r>
              <a:rPr lang="en-US" dirty="0"/>
              <a:t>Gives us a formal reason for understanding why a program might be slow</a:t>
            </a:r>
          </a:p>
          <a:p>
            <a:r>
              <a:rPr lang="en-US" dirty="0"/>
              <a:t>This is only the beginning:</a:t>
            </a:r>
          </a:p>
          <a:p>
            <a:pPr lvl="1"/>
            <a:r>
              <a:rPr lang="en-US" dirty="0"/>
              <a:t>We’ve only talked about time complexity, but there is </a:t>
            </a:r>
            <a:r>
              <a:rPr lang="en-US" i="1" dirty="0"/>
              <a:t>space complexity. </a:t>
            </a:r>
          </a:p>
          <a:p>
            <a:pPr lvl="1"/>
            <a:r>
              <a:rPr lang="en-US" dirty="0"/>
              <a:t>In other words: How much memory does my program require?</a:t>
            </a:r>
          </a:p>
          <a:p>
            <a:pPr lvl="1"/>
            <a:r>
              <a:rPr lang="en-US" dirty="0"/>
              <a:t>Often times you can trade time for space and vice-versa</a:t>
            </a:r>
          </a:p>
          <a:p>
            <a:pPr lvl="1"/>
            <a:r>
              <a:rPr lang="en-US" dirty="0"/>
              <a:t>Tools like “caching” and “memorization” do this. </a:t>
            </a:r>
          </a:p>
          <a:p>
            <a:pPr lvl="1"/>
            <a:endParaRPr lang="en-US" dirty="0"/>
          </a:p>
          <a:p>
            <a:r>
              <a:rPr lang="en-US" dirty="0"/>
              <a:t>If you think this is cool take CS61B!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ADD9B-2EE8-D14D-9CF4-C62C10ADF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7C349-7A2A-8244-892A-65872CB2C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77408-5A09-734A-9794-F4161BF93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14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962199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3685C6-C757-B54F-8056-0DC08680B5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Linked Lists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C9217-F7F9-CE4C-AC30-42B4545A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11/12/2019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1BBE-C0F6-7A40-8862-45AFE8AD6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UCB CS88 Fa19 L10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344BF-1A85-CE46-A477-B43CCCC3D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15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259380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08501-8A9F-F048-95D8-C018329C1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716E9-31F5-7145-A781-39A91E391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series of items with two pieces:</a:t>
            </a:r>
          </a:p>
          <a:p>
            <a:pPr lvl="1"/>
            <a:r>
              <a:rPr lang="en-US" dirty="0"/>
              <a:t>A value</a:t>
            </a:r>
          </a:p>
          <a:p>
            <a:pPr lvl="1"/>
            <a:r>
              <a:rPr lang="en-US" dirty="0"/>
              <a:t>A “pointer” to the next item in the list.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We’ll use a very small Python class “Link” to </a:t>
            </a:r>
            <a:r>
              <a:rPr lang="en-US"/>
              <a:t>model this.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40A57-1934-3F44-81F1-277A7E51C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E34F5-5A56-1A41-BAA6-E71B48A36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91C96-3825-EC49-A558-D8CBF176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16</a:t>
            </a:fld>
            <a:endParaRPr lang="en-US" b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E4D8E0-B602-E24F-B028-0019E9CB9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14600"/>
            <a:ext cx="51816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8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1421A-98DA-9C4A-866E-85C47A4C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12E22-C876-1146-87FF-848385274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Runtime Analysis:</a:t>
            </a:r>
          </a:p>
          <a:p>
            <a:pPr lvl="1"/>
            <a:r>
              <a:rPr lang="en-US" dirty="0"/>
              <a:t>How long will my program take to run? </a:t>
            </a:r>
          </a:p>
          <a:p>
            <a:pPr lvl="1"/>
            <a:r>
              <a:rPr lang="en-US" dirty="0"/>
              <a:t>Why can’t we just use a clock?</a:t>
            </a:r>
          </a:p>
          <a:p>
            <a:r>
              <a:rPr lang="en-US" dirty="0"/>
              <a:t>Data Structures</a:t>
            </a:r>
          </a:p>
          <a:p>
            <a:pPr lvl="1"/>
            <a:r>
              <a:rPr lang="en-US" dirty="0"/>
              <a:t>OOP helps us organize our </a:t>
            </a:r>
            <a:r>
              <a:rPr lang="en-US" i="1" dirty="0"/>
              <a:t>programs</a:t>
            </a:r>
          </a:p>
          <a:p>
            <a:pPr lvl="1"/>
            <a:r>
              <a:rPr lang="en-US" dirty="0"/>
              <a:t>Data Structures help us organize our data!</a:t>
            </a:r>
          </a:p>
          <a:p>
            <a:pPr lvl="1"/>
            <a:r>
              <a:rPr lang="en-US" dirty="0"/>
              <a:t>You already know lists and dictionaries!</a:t>
            </a:r>
          </a:p>
          <a:p>
            <a:pPr lvl="1"/>
            <a:r>
              <a:rPr lang="en-US" dirty="0"/>
              <a:t>We’ll see two new ones today</a:t>
            </a:r>
          </a:p>
          <a:p>
            <a:r>
              <a:rPr lang="en-US" dirty="0"/>
              <a:t>Enjoy this stuff? Take 61B!</a:t>
            </a:r>
          </a:p>
          <a:p>
            <a:r>
              <a:rPr lang="en-US" dirty="0"/>
              <a:t>Find it challenging? Don’t worry! It’s a different way of thinking.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609B2-2C2F-8648-9562-40A15CD6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11/12/19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819EB-6A0F-EA4A-9C07-FDD96A56C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UCB CS88 Fa19 L10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DA6F8-0B2D-D74D-A01D-20840AC33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572741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18286AB-E9A4-9840-AF12-1B162037E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BDBFAD7-E30B-844E-949D-1FD5FCB8C4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long is this code going to take to run?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2098C-8523-0745-933B-7CE4DE288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11/12/19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BD87D-465C-BD4B-96BF-10C00E0AF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UCB CS88 Fa19 L10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87220-DB1C-8647-9D18-73DF60A3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3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5972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4B0F-EC7E-6D4C-8353-06A4326F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code fast?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03437-9D0B-184C-9D92-0A643286D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Most code doesn’t </a:t>
            </a:r>
            <a:r>
              <a:rPr lang="en-US" sz="3200" i="1" dirty="0"/>
              <a:t>really </a:t>
            </a:r>
            <a:r>
              <a:rPr lang="en-US" sz="3200" dirty="0"/>
              <a:t>need to be fast! Computers, even your phones are already amazingly fast!</a:t>
            </a:r>
          </a:p>
          <a:p>
            <a:r>
              <a:rPr lang="en-US" sz="3200" dirty="0"/>
              <a:t>Sometimes…it does matter!</a:t>
            </a:r>
          </a:p>
          <a:p>
            <a:pPr lvl="1"/>
            <a:r>
              <a:rPr lang="en-US" sz="2600" dirty="0"/>
              <a:t>Lots of data</a:t>
            </a:r>
          </a:p>
          <a:p>
            <a:pPr lvl="1"/>
            <a:r>
              <a:rPr lang="en-US" sz="2600" dirty="0"/>
              <a:t>Small hardware</a:t>
            </a:r>
          </a:p>
          <a:p>
            <a:pPr lvl="1"/>
            <a:r>
              <a:rPr lang="en-US" sz="2600" dirty="0"/>
              <a:t>Complex processes</a:t>
            </a:r>
          </a:p>
          <a:p>
            <a:r>
              <a:rPr lang="en-US" sz="3200" dirty="0"/>
              <a:t>We can’t just use a clock</a:t>
            </a:r>
          </a:p>
          <a:p>
            <a:pPr lvl="1"/>
            <a:r>
              <a:rPr lang="en-US" sz="2600" dirty="0"/>
              <a:t>Every computer is different? What’s the benchmark?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CA5CE-CD66-7E4F-B91B-D2298948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0848-52CD-8F41-9855-96D3DD5A3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C5298-6446-7744-9CD1-3274E1F43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4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453174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1593A-F778-1E43-AE45-868E21B0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2/22/16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60F9E-95DA-294A-ACDB-819D19960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UCB CS88 Sp16 L4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E0CD-7633-8D45-B8E5-989991FB5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5</a:t>
            </a:fld>
            <a:endParaRPr lang="en-US" b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30C23D4-562D-0344-B483-E15C946C1310}"/>
              </a:ext>
            </a:extLst>
          </p:cNvPr>
          <p:cNvSpPr txBox="1">
            <a:spLocks/>
          </p:cNvSpPr>
          <p:nvPr/>
        </p:nvSpPr>
        <p:spPr bwMode="auto">
          <a:xfrm>
            <a:off x="464344" y="990601"/>
            <a:ext cx="4031456" cy="5305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rmAutofit lnSpcReduction="10000"/>
          </a:bodyPr>
          <a:lstStyle>
            <a:lvl1pPr marL="285750" indent="-2857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543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002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574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146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3718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29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kern="0" dirty="0">
                <a:latin typeface="+mj-lt"/>
              </a:rPr>
              <a:t>Time w/stopwatch, but…</a:t>
            </a:r>
          </a:p>
          <a:p>
            <a:pPr lvl="1"/>
            <a:r>
              <a:rPr lang="en-US" kern="0" dirty="0">
                <a:latin typeface="+mj-lt"/>
              </a:rPr>
              <a:t>Different computers may have different runtimes.  </a:t>
            </a:r>
            <a:r>
              <a:rPr lang="en-US" kern="0" dirty="0">
                <a:latin typeface="+mj-lt"/>
                <a:sym typeface="Wingdings" pitchFamily="2" charset="2"/>
              </a:rPr>
              <a:t></a:t>
            </a:r>
            <a:endParaRPr lang="en-US" kern="0" dirty="0">
              <a:latin typeface="+mj-lt"/>
            </a:endParaRPr>
          </a:p>
          <a:p>
            <a:pPr lvl="1"/>
            <a:r>
              <a:rPr lang="en-US" kern="0" dirty="0">
                <a:latin typeface="+mj-lt"/>
              </a:rPr>
              <a:t>Same computer may have different runtime on the </a:t>
            </a:r>
            <a:r>
              <a:rPr lang="en-US" u="sng" kern="0" dirty="0">
                <a:latin typeface="+mj-lt"/>
              </a:rPr>
              <a:t>same</a:t>
            </a:r>
            <a:r>
              <a:rPr lang="en-US" kern="0" dirty="0">
                <a:latin typeface="+mj-lt"/>
              </a:rPr>
              <a:t> input.  </a:t>
            </a:r>
            <a:r>
              <a:rPr lang="en-US" kern="0" dirty="0">
                <a:latin typeface="+mj-lt"/>
                <a:sym typeface="Wingdings" pitchFamily="2" charset="2"/>
              </a:rPr>
              <a:t></a:t>
            </a:r>
          </a:p>
          <a:p>
            <a:pPr lvl="1"/>
            <a:r>
              <a:rPr lang="en-US" kern="0" dirty="0">
                <a:latin typeface="+mj-lt"/>
                <a:sym typeface="Wingdings" pitchFamily="2" charset="2"/>
              </a:rPr>
              <a:t>Need to implement the algorithm first to run it.  </a:t>
            </a:r>
            <a:r>
              <a:rPr lang="en-US" kern="0" dirty="0">
                <a:latin typeface="+mj-lt"/>
                <a:sym typeface="Wingdings"/>
              </a:rPr>
              <a:t></a:t>
            </a:r>
            <a:endParaRPr lang="en-US" kern="0" dirty="0">
              <a:latin typeface="+mj-lt"/>
              <a:sym typeface="Wingdings" pitchFamily="2" charset="2"/>
            </a:endParaRPr>
          </a:p>
          <a:p>
            <a:endParaRPr lang="en-US" i="1" kern="0" dirty="0">
              <a:latin typeface="+mj-lt"/>
            </a:endParaRPr>
          </a:p>
          <a:p>
            <a:r>
              <a:rPr lang="en-US" i="1" kern="0" dirty="0">
                <a:latin typeface="+mj-lt"/>
              </a:rPr>
              <a:t>Solution</a:t>
            </a:r>
            <a:r>
              <a:rPr lang="en-US" kern="0" dirty="0">
                <a:latin typeface="+mj-lt"/>
              </a:rPr>
              <a:t>:</a:t>
            </a:r>
            <a:r>
              <a:rPr lang="en-US" kern="0" dirty="0">
                <a:solidFill>
                  <a:schemeClr val="accent5">
                    <a:lumMod val="25000"/>
                  </a:schemeClr>
                </a:solidFill>
                <a:latin typeface="+mj-lt"/>
              </a:rPr>
              <a:t> Count the number of “steps” </a:t>
            </a:r>
            <a:r>
              <a:rPr lang="en-US" kern="0" dirty="0">
                <a:latin typeface="+mj-lt"/>
              </a:rPr>
              <a:t>involved, not time!</a:t>
            </a:r>
          </a:p>
          <a:p>
            <a:pPr lvl="1"/>
            <a:r>
              <a:rPr lang="en-US" kern="0" dirty="0">
                <a:latin typeface="+mj-lt"/>
              </a:rPr>
              <a:t>Each operation = 1 step</a:t>
            </a:r>
          </a:p>
          <a:p>
            <a:pPr lvl="1"/>
            <a:r>
              <a:rPr lang="en-US" i="1" kern="0" dirty="0">
                <a:solidFill>
                  <a:schemeClr val="accent1"/>
                </a:solidFill>
                <a:latin typeface="+mj-lt"/>
              </a:rPr>
              <a:t>If we say “running time”, we’ll mean # of steps, not time!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CD6569-1CBC-A84C-ADC1-516C335DF124}"/>
              </a:ext>
            </a:extLst>
          </p:cNvPr>
          <p:cNvSpPr txBox="1">
            <a:spLocks/>
          </p:cNvSpPr>
          <p:nvPr/>
        </p:nvSpPr>
        <p:spPr bwMode="auto">
          <a:xfrm>
            <a:off x="533400" y="206023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332B7"/>
                </a:solidFill>
                <a:latin typeface="Arial" charset="0"/>
              </a:defRPr>
            </a:lvl9pPr>
          </a:lstStyle>
          <a:p>
            <a:r>
              <a:rPr lang="en-US" kern="0" dirty="0"/>
              <a:t>Runtime analysis problem &amp; solution</a:t>
            </a:r>
          </a:p>
        </p:txBody>
      </p:sp>
      <p:pic>
        <p:nvPicPr>
          <p:cNvPr id="13" name="Content Placeholder 6" descr="stk19951boj.png">
            <a:extLst>
              <a:ext uri="{FF2B5EF4-FFF2-40B4-BE49-F238E27FC236}">
                <a16:creationId xmlns:a16="http://schemas.microsoft.com/office/drawing/2014/main" id="{56E71A3D-F98D-0A4F-A16C-1D7CDC043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4" b="2034"/>
          <a:stretch>
            <a:fillRect/>
          </a:stretch>
        </p:blipFill>
        <p:spPr>
          <a:xfrm>
            <a:off x="4829344" y="1219200"/>
            <a:ext cx="3690600" cy="4848666"/>
          </a:xfrm>
          <a:prstGeom prst="rect">
            <a:avLst/>
          </a:prstGeom>
        </p:spPr>
      </p:pic>
      <p:sp>
        <p:nvSpPr>
          <p:cNvPr id="14" name="&quot;No&quot; Symbol 13">
            <a:extLst>
              <a:ext uri="{FF2B5EF4-FFF2-40B4-BE49-F238E27FC236}">
                <a16:creationId xmlns:a16="http://schemas.microsoft.com/office/drawing/2014/main" id="{0D5D862F-A5FB-4340-B1E5-8437861F5AA6}"/>
              </a:ext>
            </a:extLst>
          </p:cNvPr>
          <p:cNvSpPr/>
          <p:nvPr/>
        </p:nvSpPr>
        <p:spPr>
          <a:xfrm>
            <a:off x="4953000" y="2514600"/>
            <a:ext cx="3657600" cy="3657600"/>
          </a:xfrm>
          <a:prstGeom prst="noSmoking">
            <a:avLst>
              <a:gd name="adj" fmla="val 11724"/>
            </a:avLst>
          </a:prstGeom>
          <a:gradFill>
            <a:gsLst>
              <a:gs pos="88000">
                <a:srgbClr val="FF0000"/>
              </a:gs>
              <a:gs pos="0">
                <a:schemeClr val="accent1">
                  <a:lumMod val="5000"/>
                  <a:lumOff val="95000"/>
                </a:schemeClr>
              </a:gs>
              <a:gs pos="28000">
                <a:srgbClr val="FF0000"/>
              </a:gs>
              <a:gs pos="83000">
                <a:srgbClr val="FF0000"/>
              </a:gs>
              <a:gs pos="100000">
                <a:srgbClr val="FF0000"/>
              </a:gs>
            </a:gsLst>
            <a:lin ang="5400000" scaled="1"/>
          </a:gra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16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Definition</a:t>
            </a:r>
          </a:p>
          <a:p>
            <a:pPr lvl="1"/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Input size: </a:t>
            </a:r>
            <a:r>
              <a:rPr lang="en-US" dirty="0"/>
              <a:t>the # of things in the input. </a:t>
            </a:r>
          </a:p>
          <a:p>
            <a:pPr lvl="1"/>
            <a:r>
              <a:rPr lang="en-US" dirty="0"/>
              <a:t>E.g., # of things in a list</a:t>
            </a:r>
          </a:p>
          <a:p>
            <a:pPr lvl="1"/>
            <a:r>
              <a:rPr lang="en-US" dirty="0"/>
              <a:t>Running time as a function of input size</a:t>
            </a:r>
          </a:p>
          <a:p>
            <a:pPr lvl="1"/>
            <a:r>
              <a:rPr lang="en-US" dirty="0"/>
              <a:t>Measures </a:t>
            </a:r>
            <a:r>
              <a:rPr lang="en-US" dirty="0">
                <a:solidFill>
                  <a:schemeClr val="accent5">
                    <a:lumMod val="25000"/>
                  </a:schemeClr>
                </a:solidFill>
              </a:rPr>
              <a:t>efficiency</a:t>
            </a:r>
          </a:p>
          <a:p>
            <a:r>
              <a:rPr lang="en-US" dirty="0"/>
              <a:t>Important!</a:t>
            </a:r>
          </a:p>
          <a:p>
            <a:pPr lvl="1"/>
            <a:r>
              <a:rPr lang="en-US" dirty="0"/>
              <a:t>In CS88 </a:t>
            </a:r>
            <a:r>
              <a:rPr lang="en-US" u="sng" dirty="0"/>
              <a:t>we won’t care </a:t>
            </a:r>
            <a:r>
              <a:rPr lang="en-US" dirty="0"/>
              <a:t>about the efficiency of your solutions!</a:t>
            </a:r>
          </a:p>
          <a:p>
            <a:pPr lvl="1"/>
            <a:r>
              <a:rPr lang="en-US" dirty="0"/>
              <a:t>…in CS61B we will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0668849"/>
              </p:ext>
            </p:extLst>
          </p:nvPr>
        </p:nvGraphicFramePr>
        <p:xfrm>
          <a:off x="4814888" y="1200208"/>
          <a:ext cx="3719512" cy="4886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Runtime: input size &amp; efficiency</a:t>
            </a:r>
          </a:p>
        </p:txBody>
      </p:sp>
      <p:cxnSp>
        <p:nvCxnSpPr>
          <p:cNvPr id="9" name="Curved Connector 8"/>
          <p:cNvCxnSpPr/>
          <p:nvPr/>
        </p:nvCxnSpPr>
        <p:spPr>
          <a:xfrm flipV="1">
            <a:off x="3733800" y="4343400"/>
            <a:ext cx="1981200" cy="1524000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506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336256" cy="53058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Could use </a:t>
            </a:r>
            <a:r>
              <a:rPr lang="en-US" dirty="0" err="1"/>
              <a:t>avg</a:t>
            </a:r>
            <a:r>
              <a:rPr lang="en-US" dirty="0"/>
              <a:t> case</a:t>
            </a:r>
          </a:p>
          <a:p>
            <a:pPr lvl="1"/>
            <a:r>
              <a:rPr lang="en-US" dirty="0"/>
              <a:t>Average running time over a vast # of inputs</a:t>
            </a:r>
          </a:p>
          <a:p>
            <a:r>
              <a:rPr lang="en-US" dirty="0"/>
              <a:t>Instead: use worst case</a:t>
            </a:r>
          </a:p>
          <a:p>
            <a:pPr lvl="1"/>
            <a:r>
              <a:rPr lang="en-US" dirty="0"/>
              <a:t>Consider running time as input grows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Nice to know most time we’d </a:t>
            </a:r>
            <a:r>
              <a:rPr lang="en-US" u="sng" dirty="0"/>
              <a:t>ever</a:t>
            </a:r>
            <a:r>
              <a:rPr lang="en-US" dirty="0"/>
              <a:t> spend</a:t>
            </a:r>
          </a:p>
          <a:p>
            <a:pPr lvl="1"/>
            <a:r>
              <a:rPr lang="en-US" dirty="0"/>
              <a:t>Worst case happens often</a:t>
            </a:r>
          </a:p>
          <a:p>
            <a:pPr lvl="1"/>
            <a:r>
              <a:rPr lang="en-US" dirty="0"/>
              <a:t>Avg is often ~ worst</a:t>
            </a:r>
          </a:p>
          <a:p>
            <a:r>
              <a:rPr lang="en-US" dirty="0"/>
              <a:t>Often called “Big O”</a:t>
            </a:r>
          </a:p>
          <a:p>
            <a:pPr lvl="1"/>
            <a:r>
              <a:rPr lang="en-US" dirty="0"/>
              <a:t>We use ”Omega” denote runtime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 : worst or </a:t>
            </a:r>
            <a:r>
              <a:rPr lang="en-US" dirty="0" err="1"/>
              <a:t>avg</a:t>
            </a:r>
            <a:r>
              <a:rPr lang="en-US" dirty="0"/>
              <a:t> case?</a:t>
            </a:r>
          </a:p>
        </p:txBody>
      </p:sp>
      <p:pic>
        <p:nvPicPr>
          <p:cNvPr id="7" name="Shape 9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724400" y="1981200"/>
            <a:ext cx="4267200" cy="304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6100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Instead of an exact number of operations we’ll use abstraction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Want </a:t>
            </a:r>
            <a:r>
              <a:rPr lang="en-US" sz="2000" dirty="0">
                <a:solidFill>
                  <a:schemeClr val="accent5">
                    <a:lumMod val="25000"/>
                  </a:schemeClr>
                </a:solidFill>
              </a:rPr>
              <a:t>order of growth</a:t>
            </a:r>
            <a:r>
              <a:rPr lang="en-US" sz="2000" dirty="0"/>
              <a:t>, or dominant term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In CS88 we’ll consider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Constant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Logarithmic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Linear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Quadratic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Exponential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E.g. 10 n</a:t>
            </a:r>
            <a:r>
              <a:rPr lang="en-US" sz="2400" baseline="30000" dirty="0"/>
              <a:t>2 </a:t>
            </a:r>
            <a:r>
              <a:rPr lang="en-US" sz="2400" dirty="0"/>
              <a:t>+ 4 log n + 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…is quadratic</a:t>
            </a:r>
          </a:p>
        </p:txBody>
      </p:sp>
      <p:pic>
        <p:nvPicPr>
          <p:cNvPr id="7" name="Content Placeholder 6" descr="Screen shot 2011-02-09 at 12.12.32 AM.png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-29003" b="-29003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analysis: Final abstraction</a:t>
            </a:r>
          </a:p>
        </p:txBody>
      </p:sp>
      <p:sp>
        <p:nvSpPr>
          <p:cNvPr id="6" name="Text Placeholder 7"/>
          <p:cNvSpPr txBox="1">
            <a:spLocks/>
          </p:cNvSpPr>
          <p:nvPr/>
        </p:nvSpPr>
        <p:spPr bwMode="auto">
          <a:xfrm>
            <a:off x="4876800" y="5410200"/>
            <a:ext cx="35814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latin typeface="Vagrounded"/>
                <a:cs typeface="Vagrounded"/>
              </a:rPr>
              <a:t>Graph of order of growth curves on log-log plot</a:t>
            </a:r>
          </a:p>
        </p:txBody>
      </p:sp>
      <p:sp>
        <p:nvSpPr>
          <p:cNvPr id="8" name="Text Placeholder 7"/>
          <p:cNvSpPr txBox="1">
            <a:spLocks/>
          </p:cNvSpPr>
          <p:nvPr/>
        </p:nvSpPr>
        <p:spPr bwMode="auto">
          <a:xfrm>
            <a:off x="6819900" y="49784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00FFFF"/>
                </a:solidFill>
                <a:latin typeface="Vagrounded"/>
                <a:cs typeface="Vagrounded"/>
              </a:rPr>
              <a:t>Constant</a:t>
            </a:r>
          </a:p>
        </p:txBody>
      </p:sp>
      <p:sp>
        <p:nvSpPr>
          <p:cNvPr id="9" name="Text Placeholder 7"/>
          <p:cNvSpPr txBox="1">
            <a:spLocks/>
          </p:cNvSpPr>
          <p:nvPr/>
        </p:nvSpPr>
        <p:spPr bwMode="auto">
          <a:xfrm>
            <a:off x="7010400" y="43434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FFFF00"/>
                </a:solidFill>
                <a:latin typeface="Vagrounded"/>
                <a:cs typeface="Vagrounded"/>
              </a:rPr>
              <a:t>Logarithmic</a:t>
            </a:r>
          </a:p>
        </p:txBody>
      </p:sp>
      <p:sp>
        <p:nvSpPr>
          <p:cNvPr id="10" name="Text Placeholder 7"/>
          <p:cNvSpPr txBox="1">
            <a:spLocks/>
          </p:cNvSpPr>
          <p:nvPr/>
        </p:nvSpPr>
        <p:spPr bwMode="auto">
          <a:xfrm>
            <a:off x="6553200" y="28956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rgbClr val="FF00FF"/>
                </a:solidFill>
                <a:latin typeface="Vagrounded"/>
                <a:cs typeface="Vagrounded"/>
              </a:rPr>
              <a:t>Linear</a:t>
            </a:r>
          </a:p>
        </p:txBody>
      </p:sp>
      <p:sp>
        <p:nvSpPr>
          <p:cNvPr id="11" name="Text Placeholder 7"/>
          <p:cNvSpPr txBox="1">
            <a:spLocks/>
          </p:cNvSpPr>
          <p:nvPr/>
        </p:nvSpPr>
        <p:spPr bwMode="auto">
          <a:xfrm>
            <a:off x="59436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Quadratic</a:t>
            </a:r>
          </a:p>
        </p:txBody>
      </p:sp>
      <p:sp>
        <p:nvSpPr>
          <p:cNvPr id="12" name="Text Placeholder 7"/>
          <p:cNvSpPr txBox="1">
            <a:spLocks/>
          </p:cNvSpPr>
          <p:nvPr/>
        </p:nvSpPr>
        <p:spPr bwMode="auto">
          <a:xfrm>
            <a:off x="50292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Cubic</a:t>
            </a:r>
          </a:p>
        </p:txBody>
      </p:sp>
      <p:sp>
        <p:nvSpPr>
          <p:cNvPr id="13" name="Text Placeholder 7"/>
          <p:cNvSpPr txBox="1">
            <a:spLocks/>
          </p:cNvSpPr>
          <p:nvPr/>
        </p:nvSpPr>
        <p:spPr bwMode="auto">
          <a:xfrm>
            <a:off x="4038600" y="1600200"/>
            <a:ext cx="1676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11163" indent="-342900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tx2"/>
              </a:buClr>
              <a:buSzPct val="95000"/>
              <a:buFont typeface="Wingdings" pitchFamily="-65" charset="2"/>
              <a:buChar char=""/>
              <a:defRPr sz="2800" b="0" i="0" kern="1200">
                <a:solidFill>
                  <a:schemeClr val="tx1"/>
                </a:solidFill>
                <a:latin typeface="18 VAG Rounded Bold   07390"/>
                <a:ea typeface="ＭＳ Ｐゴシック" charset="-128"/>
                <a:cs typeface="ＭＳ Ｐゴシック" charset="-128"/>
              </a:defRPr>
            </a:lvl1pPr>
            <a:lvl2pPr marL="739775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90000"/>
              <a:buFont typeface="Wingdings" pitchFamily="-65" charset="2"/>
              <a:buChar char=""/>
              <a:defRPr sz="2400" b="0" i="0" kern="1200">
                <a:solidFill>
                  <a:schemeClr val="accent3">
                    <a:lumMod val="40000"/>
                    <a:lumOff val="6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2pPr>
            <a:lvl3pPr marL="99536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 2" pitchFamily="-65" charset="2"/>
              <a:buChar char=""/>
              <a:defRPr sz="2000" b="0" i="0" kern="1200">
                <a:solidFill>
                  <a:schemeClr val="tx2">
                    <a:lumMod val="90000"/>
                  </a:schemeClr>
                </a:solidFill>
                <a:latin typeface="18 VAG Rounded Light   02390"/>
                <a:ea typeface="ＭＳ Ｐゴシック" charset="-128"/>
                <a:cs typeface="+mn-cs"/>
              </a:defRPr>
            </a:lvl3pPr>
            <a:lvl4pPr marL="12604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3" pitchFamily="-65" charset="2"/>
              <a:buChar char=""/>
              <a:defRPr sz="1800" b="0" i="0" kern="1200">
                <a:solidFill>
                  <a:srgbClr val="F273AF"/>
                </a:solidFill>
                <a:latin typeface="18 VAG Rounded Light   02390"/>
                <a:ea typeface="ＭＳ Ｐゴシック" charset="-128"/>
                <a:cs typeface="+mn-cs"/>
              </a:defRPr>
            </a:lvl4pPr>
            <a:lvl5pPr marL="1481138" indent="-2095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 2" pitchFamily="-65" charset="2"/>
              <a:buChar char=""/>
              <a:defRPr sz="1800" b="0" i="0" kern="1200">
                <a:solidFill>
                  <a:schemeClr val="tx1"/>
                </a:solidFill>
                <a:latin typeface="18 VAG Rounded Light   02390"/>
                <a:ea typeface="ＭＳ Ｐゴシック" charset="-128"/>
                <a:cs typeface="+mn-cs"/>
              </a:defRPr>
            </a:lvl5pPr>
            <a:lvl6pPr marL="1709928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1952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93976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263" indent="0" algn="ctr">
              <a:buNone/>
            </a:pPr>
            <a:r>
              <a:rPr lang="en-US" sz="1806" b="1" dirty="0">
                <a:solidFill>
                  <a:schemeClr val="accent5">
                    <a:lumMod val="25000"/>
                  </a:schemeClr>
                </a:solidFill>
                <a:latin typeface="Vagrounded"/>
                <a:cs typeface="Vagrounded"/>
              </a:rPr>
              <a:t>Exponential</a:t>
            </a:r>
          </a:p>
        </p:txBody>
      </p:sp>
    </p:spTree>
    <p:extLst>
      <p:ext uri="{BB962C8B-B14F-4D97-AF65-F5344CB8AC3E}">
        <p14:creationId xmlns:p14="http://schemas.microsoft.com/office/powerpoint/2010/main" val="2358719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4344" y="990601"/>
            <a:ext cx="4336256" cy="5305864"/>
          </a:xfrm>
        </p:spPr>
        <p:txBody>
          <a:bodyPr/>
          <a:lstStyle/>
          <a:p>
            <a:r>
              <a:rPr lang="en-US" dirty="0"/>
              <a:t>Input</a:t>
            </a:r>
          </a:p>
          <a:p>
            <a:pPr lvl="1"/>
            <a:r>
              <a:rPr lang="en-US" u="sng" dirty="0"/>
              <a:t>Unsorted</a:t>
            </a:r>
            <a:r>
              <a:rPr lang="en-US" dirty="0"/>
              <a:t> list of students L</a:t>
            </a:r>
          </a:p>
          <a:p>
            <a:pPr lvl="1"/>
            <a:r>
              <a:rPr lang="en-US" dirty="0"/>
              <a:t>Find student S</a:t>
            </a:r>
          </a:p>
          <a:p>
            <a:r>
              <a:rPr lang="en-US" dirty="0"/>
              <a:t>Output</a:t>
            </a:r>
          </a:p>
          <a:p>
            <a:pPr lvl="1"/>
            <a:r>
              <a:rPr lang="en-US" dirty="0"/>
              <a:t>True if S is in L, else False</a:t>
            </a:r>
          </a:p>
          <a:p>
            <a:r>
              <a:rPr lang="en-US" dirty="0" err="1">
                <a:solidFill>
                  <a:schemeClr val="accent5">
                    <a:lumMod val="25000"/>
                  </a:schemeClr>
                </a:solidFill>
              </a:rPr>
              <a:t>Pseudocode</a:t>
            </a:r>
            <a:r>
              <a:rPr lang="en-US" dirty="0"/>
              <a:t> Algorithm</a:t>
            </a:r>
          </a:p>
          <a:p>
            <a:pPr lvl="1"/>
            <a:r>
              <a:rPr lang="en-US" dirty="0"/>
              <a:t>Go through one by one, checking for match.</a:t>
            </a:r>
          </a:p>
          <a:p>
            <a:pPr lvl="1"/>
            <a:r>
              <a:rPr lang="en-US" dirty="0"/>
              <a:t>If match, true</a:t>
            </a:r>
          </a:p>
          <a:p>
            <a:pPr lvl="1"/>
            <a:r>
              <a:rPr lang="en-US" dirty="0"/>
              <a:t>If exhausted L and didn’t find S, false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Finding a student (by ID)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55344" y="3048000"/>
            <a:ext cx="4038600" cy="324846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Worst-case running time as function of the size of L?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Constant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Logarithmic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Linear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Quadratic</a:t>
            </a:r>
          </a:p>
          <a:p>
            <a:pPr marL="911225" lvl="1" indent="-514350">
              <a:lnSpc>
                <a:spcPct val="90000"/>
              </a:lnSpc>
              <a:buFont typeface="+mj-lt"/>
              <a:buAutoNum type="arabicPeriod"/>
            </a:pPr>
            <a:r>
              <a:rPr lang="en-US" dirty="0"/>
              <a:t>Exponential</a:t>
            </a:r>
          </a:p>
          <a:p>
            <a:pPr marL="582613" indent="-514350">
              <a:lnSpc>
                <a:spcPct val="90000"/>
              </a:lnSpc>
              <a:buFont typeface="+mj-lt"/>
              <a:buAutoNum type="arabicPeriod"/>
            </a:pPr>
            <a:endParaRPr lang="en-US" dirty="0"/>
          </a:p>
        </p:txBody>
      </p:sp>
      <p:pic>
        <p:nvPicPr>
          <p:cNvPr id="10" name="Content Placeholder 6" descr="j017901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" b="31"/>
          <a:stretch/>
        </p:blipFill>
        <p:spPr bwMode="auto">
          <a:xfrm>
            <a:off x="5218044" y="1126128"/>
            <a:ext cx="2884624" cy="1921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rcRect l="7298" t="14340" r="10573" b="10814"/>
          <a:stretch>
            <a:fillRect/>
          </a:stretch>
        </p:blipFill>
        <p:spPr bwMode="auto">
          <a:xfrm>
            <a:off x="7162800" y="4267200"/>
            <a:ext cx="1728655" cy="1575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50343310"/>
      </p:ext>
    </p:extLst>
  </p:cSld>
  <p:clrMapOvr>
    <a:masterClrMapping/>
  </p:clrMapOvr>
</p:sld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sample-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le-emplat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le-emplat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le-emplat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cs162-fa14.potx</Template>
  <TotalTime>25077</TotalTime>
  <Pages>12</Pages>
  <Words>996</Words>
  <Application>Microsoft Macintosh PowerPoint</Application>
  <PresentationFormat>Letter Paper (8.5x11 in)</PresentationFormat>
  <Paragraphs>186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18 VAG Rounded Bold   07390</vt:lpstr>
      <vt:lpstr>Arial</vt:lpstr>
      <vt:lpstr>Helvetica</vt:lpstr>
      <vt:lpstr>Source Code Pro</vt:lpstr>
      <vt:lpstr>Times New Roman</vt:lpstr>
      <vt:lpstr>Vagrounded</vt:lpstr>
      <vt:lpstr>Wingdings</vt:lpstr>
      <vt:lpstr>cs162-fa14</vt:lpstr>
      <vt:lpstr> Computational Structures in Data Science</vt:lpstr>
      <vt:lpstr>Why?</vt:lpstr>
      <vt:lpstr>Efficiency</vt:lpstr>
      <vt:lpstr>Is this code fast?</vt:lpstr>
      <vt:lpstr>PowerPoint Presentation</vt:lpstr>
      <vt:lpstr>Runtime: input size &amp; efficiency</vt:lpstr>
      <vt:lpstr>Runtime analysis : worst or avg case?</vt:lpstr>
      <vt:lpstr>Runtime analysis: Final abstraction</vt:lpstr>
      <vt:lpstr>Example: Finding a student (by ID)</vt:lpstr>
      <vt:lpstr>Example: Finding a student (by ID)</vt:lpstr>
      <vt:lpstr>Computational Patterns</vt:lpstr>
      <vt:lpstr>Comparing Fibonacci</vt:lpstr>
      <vt:lpstr>Tree Recursion</vt:lpstr>
      <vt:lpstr>What next?</vt:lpstr>
      <vt:lpstr>Linked Lists</vt:lpstr>
      <vt:lpstr>Linked Lists</vt:lpstr>
    </vt:vector>
  </TitlesOfParts>
  <Company>University of California,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Dust and TinyOS:  Hardware and Software for Network Sensors  - the software part –</dc:title>
  <dc:subject/>
  <dc:creator>David E. Culler</dc:creator>
  <cp:keywords/>
  <dc:description/>
  <cp:lastModifiedBy>Microsoft Office User</cp:lastModifiedBy>
  <cp:revision>710</cp:revision>
  <cp:lastPrinted>2019-11-18T08:27:41Z</cp:lastPrinted>
  <dcterms:created xsi:type="dcterms:W3CDTF">2009-09-09T21:17:00Z</dcterms:created>
  <dcterms:modified xsi:type="dcterms:W3CDTF">2019-11-18T11:13:40Z</dcterms:modified>
</cp:coreProperties>
</file>

<file path=docProps/thumbnail.jpeg>
</file>